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7"/>
    <p:sldMasterId id="2147483691" r:id="rId8"/>
    <p:sldMasterId id="2147483712" r:id="rId9"/>
  </p:sldMasterIdLst>
  <p:notesMasterIdLst>
    <p:notesMasterId r:id="rId33"/>
  </p:notesMasterIdLst>
  <p:sldIdLst>
    <p:sldId id="638" r:id="rId10"/>
    <p:sldId id="2147471269" r:id="rId11"/>
    <p:sldId id="2147479082" r:id="rId12"/>
    <p:sldId id="2147479071" r:id="rId13"/>
    <p:sldId id="2147479083" r:id="rId14"/>
    <p:sldId id="2147479086" r:id="rId15"/>
    <p:sldId id="2147479087" r:id="rId16"/>
    <p:sldId id="2147479095" r:id="rId17"/>
    <p:sldId id="2147479084" r:id="rId18"/>
    <p:sldId id="2147479085" r:id="rId19"/>
    <p:sldId id="2147479088" r:id="rId20"/>
    <p:sldId id="2147479089" r:id="rId21"/>
    <p:sldId id="2147479090" r:id="rId22"/>
    <p:sldId id="2147479091" r:id="rId23"/>
    <p:sldId id="2147479094" r:id="rId24"/>
    <p:sldId id="2147479099" r:id="rId25"/>
    <p:sldId id="2147479097" r:id="rId26"/>
    <p:sldId id="2147479098" r:id="rId27"/>
    <p:sldId id="2147479093" r:id="rId28"/>
    <p:sldId id="2147470863" r:id="rId29"/>
    <p:sldId id="2147470864" r:id="rId30"/>
    <p:sldId id="2147479096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35FA3A-DD0C-4E44-8C5E-385D43FDC1B4}">
          <p14:sldIdLst>
            <p14:sldId id="638"/>
            <p14:sldId id="2147471269"/>
            <p14:sldId id="2147479082"/>
            <p14:sldId id="2147479071"/>
            <p14:sldId id="2147479083"/>
            <p14:sldId id="2147479086"/>
            <p14:sldId id="2147479087"/>
            <p14:sldId id="2147479095"/>
            <p14:sldId id="2147479084"/>
            <p14:sldId id="2147479085"/>
            <p14:sldId id="2147479088"/>
            <p14:sldId id="2147479089"/>
            <p14:sldId id="2147479090"/>
            <p14:sldId id="2147479091"/>
            <p14:sldId id="2147479094"/>
            <p14:sldId id="2147479099"/>
            <p14:sldId id="2147479097"/>
            <p14:sldId id="2147479098"/>
            <p14:sldId id="2147479093"/>
            <p14:sldId id="2147470863"/>
            <p14:sldId id="2147470864"/>
            <p14:sldId id="2147479096"/>
          </p14:sldIdLst>
        </p14:section>
        <p14:section name="Untitled Section" id="{32D52609-C327-B843-BBF3-6F19175DBEDC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0F0F0"/>
    <a:srgbClr val="D4D7D9"/>
    <a:srgbClr val="D1D3D4"/>
    <a:srgbClr val="374EA2"/>
    <a:srgbClr val="F26A21"/>
    <a:srgbClr val="FFC20E"/>
    <a:srgbClr val="80BD41"/>
    <a:srgbClr val="00833E"/>
    <a:srgbClr val="777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7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AE705-8A04-4840-89A1-481E150D6A1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7A55F-4C5B-E248-9EC8-471E991E4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7A55F-4C5B-E248-9EC8-471E991E4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1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5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3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98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49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25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11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1E691-7E85-46AA-8986-837F5C29F7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address the imperative to plug growing immunity gaps, the “Big Catch-Up” initiative was launched in 2023. The three-pronged approach includes efforts to immunize those missed during the pandemic years, some of whom are now 5 years old; recovery of </a:t>
            </a:r>
            <a:r>
              <a:rPr lang="en-US" err="1"/>
              <a:t>programme</a:t>
            </a:r>
            <a:r>
              <a:rPr lang="en-US"/>
              <a:t> performance to reach the new birth cohort at least as well as before the pandemic; and, crucially, to rapidly improve </a:t>
            </a:r>
            <a:r>
              <a:rPr lang="en-US" err="1"/>
              <a:t>programme</a:t>
            </a:r>
            <a:r>
              <a:rPr lang="en-US"/>
              <a:t> reach to resume the trajectory towards 2030 goals. </a:t>
            </a:r>
            <a:endParaRPr lang="fr-FR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7A55F-4C5B-E248-9EC8-471E991E4A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56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5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9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2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44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89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7A29-2721-DC48-8CDA-24DEB27FD8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60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4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280919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602E-78DA-F71B-D69D-0BFAA7E0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F066C-999E-7F28-9DEF-A2DF3022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BC7-DB6E-4008-97BE-9FCB5361A56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0D81-B397-55FC-E9E2-04F41051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1524A-E7A9-A93E-3144-54326228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1D44-3BF5-4680-A1C5-06B1EE67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C478-EB57-0E17-3506-727942233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66DF-3713-384F-EBC0-3172E853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3CBE-3B90-91F3-2D26-042964E5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3455-564D-4C76-A104-5125157F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F1929-E7A4-E2D3-E2B8-6221515C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45C2-49DB-F434-77E4-273D4A07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5A8A-5477-C6D2-8224-740AC9C3E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DA5B2-C7A6-D0C2-D8AC-43355620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920E-8D3E-9E07-6E93-4617311E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1DA3-AC69-AD5F-8561-16BB1EFF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8AEC-450B-12BB-9A5A-FFF78F0A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E0A76-B63E-E208-972C-9C8A07DD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522F-326E-24B8-0878-40A1BFF7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2629F-971A-6542-12C8-7BE78BE9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D0CB2-BDFB-D35B-3641-78202633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0C28-3EA0-F2F2-1CDA-7EC1754A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DDE8-753C-8F48-7995-93606323E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B2590-11B6-43F3-4DCC-F3C7733D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BCF89-F3A4-A7B7-302A-CA583FEA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D29E-294D-C59F-A6A5-6F470E96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8D75A-00EB-B83E-A8C0-AFB60DEC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2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72EA-BADE-C535-F4F4-1A32D7B1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4A430-CF95-36A7-D4C7-37FEE60F3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35F9-7D73-5AF9-C086-9085BE930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D3062-FAE1-3462-B908-97593E5DA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5EE2B-2690-3515-93D6-A5BF299BA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A5B4C-ADB4-EDB8-D98F-CC4F4BD2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C5A00-A7C4-4FC8-FF0A-2A024901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B0B4C-4483-293F-8123-11AC258D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14C-2AF1-1F70-5D2B-93CF9279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2A508-6784-9F6D-C627-14C7049A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FA21B-ECF4-3B64-8277-C305419A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F2D8D-76DA-742A-1E4E-58AA4E1A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909DF-C1E6-7410-01E7-4D9CEC36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446F5-3517-D0DB-8412-EF640558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14757-CADF-CE8F-048B-476C6A07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74E9-A732-04BE-720C-8AFA9B0B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A756-F4BF-C5B2-EDAE-552F516C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85113-DA0D-80FC-6433-DF196008B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8F67C-2440-80A6-1819-96F72184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CD7E7-E3E7-208E-FBCF-5595907B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6618A-4FDB-0076-0CDA-0C331CA2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86E4-E664-23C6-AB83-0EB6D9DD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3DE1E-A19C-FEA5-B485-26330A6B9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A55A5-D0FC-3CF3-BFC6-907D33E44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BE09A-AEAD-40E1-9071-74D26744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ED8E9-6230-E8CE-9792-0E655FA5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01012-4519-0ED7-1EFB-39FDD254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DC28-4729-CA74-DD8B-21CEFE1A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AF11A-3140-6499-5BAF-936F5B8C3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D926C-D3CE-2C06-F423-13A8D27A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DA49-5B27-D240-A33E-1A7094D1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C4F30-3DE1-2E4A-525E-FAA8E63D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7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D001F-5410-400F-4617-B43DF86CA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C1434-2843-1BDB-5CB5-DBA799227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3260C-803A-E43D-6467-C7DD9EA2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6EA2-5F79-C7B9-C36D-434B9F8B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AF4C3-CDD5-96E5-5CB3-77EF24B5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4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11282640" cy="403133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96044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3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3152090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09600" y="1603635"/>
            <a:ext cx="1097280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DA2E98-3A23-B803-3F82-985CCE3D4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33" y="6324417"/>
            <a:ext cx="2242210" cy="3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11A246D1-D2B2-CF4F-44CA-2E95664281F8}"/>
              </a:ext>
            </a:extLst>
          </p:cNvPr>
          <p:cNvSpPr txBox="1">
            <a:spLocks noGrp="1"/>
          </p:cNvSpPr>
          <p:nvPr>
            <p:ph type="sldNum" idx="14"/>
          </p:nvPr>
        </p:nvSpPr>
        <p:spPr>
          <a:xfrm>
            <a:off x="11397105" y="6356352"/>
            <a:ext cx="5273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A91A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4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1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1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0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7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5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2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71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6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6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3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430158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2175383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1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7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913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441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44117" y="3513910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1317" y="3513910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78939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or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7706" y="1901827"/>
            <a:ext cx="5295900" cy="385603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660404" y="1902187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7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535848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2843671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6"/>
            <a:ext cx="4622800" cy="2600327"/>
          </a:xfrm>
          <a:solidFill>
            <a:schemeClr val="bg2"/>
          </a:solidFill>
        </p:spPr>
        <p:txBody>
          <a:bodyPr/>
          <a:lstStyle>
            <a:lvl1pPr marL="274306" marR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5"/>
            <a:ext cx="4622800" cy="2600327"/>
          </a:xfrm>
          <a:solidFill>
            <a:schemeClr val="bg2"/>
          </a:solidFill>
        </p:spPr>
        <p:txBody>
          <a:bodyPr/>
          <a:lstStyle>
            <a:lvl1pPr marL="274306" marR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06" marR="0" lvl="0" indent="-274306" algn="l" defTabSz="109722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561C5-B489-88DC-AB96-D6CE0E5E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9C14-E216-312B-2006-70EC4FE1D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08202-FCAC-ED78-C47C-09DB016C4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60D-44EB-4533-8D28-D98A4838226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51044-D6DC-E82C-8977-DAC85F675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674E6-BFFB-83A1-CDCC-74639A9F6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A453-ACAA-4049-BD23-039590BF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1A9EE85-F89E-6870-4C90-440BCBE3C4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6684245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1A9EE85-F89E-6870-4C90-440BCBE3C4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4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share.unicef.org/Browse/Branding/Bluewashed-photos-and-guida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2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4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app.powerbi.com/groups/me/reports/5f954844-8c41-4ec8-8e5a-a0896ba6197e/ReportSectionaa4be12ad07bce33b402?ctid=77410195-14e1-4fb8-904b-ab1892023667&amp;openReportSource=ReportInvitation&amp;experience=power-bi" TargetMode="Externa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hlinkClick r:id="rId3"/>
            <a:extLst>
              <a:ext uri="{FF2B5EF4-FFF2-40B4-BE49-F238E27FC236}">
                <a16:creationId xmlns:a16="http://schemas.microsoft.com/office/drawing/2014/main" id="{E4E9F5B2-9DEC-434C-B285-C07EA38920B2}"/>
              </a:ext>
            </a:extLst>
          </p:cNvPr>
          <p:cNvSpPr txBox="1">
            <a:spLocks/>
          </p:cNvSpPr>
          <p:nvPr/>
        </p:nvSpPr>
        <p:spPr>
          <a:xfrm>
            <a:off x="812730" y="559022"/>
            <a:ext cx="11540445" cy="664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40"/>
              </a:lnSpc>
              <a:spcBef>
                <a:spcPts val="1200"/>
              </a:spcBef>
            </a:pPr>
            <a:endParaRPr lang="en-US" sz="2800">
              <a:ea typeface="+mj-lt"/>
              <a:cs typeface="+mj-lt"/>
            </a:endParaRPr>
          </a:p>
          <a:p>
            <a:pPr>
              <a:lnSpc>
                <a:spcPts val="4140"/>
              </a:lnSpc>
              <a:spcBef>
                <a:spcPts val="1200"/>
              </a:spcBef>
            </a:pPr>
            <a:endParaRPr lang="en-US" sz="2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F85F7-C302-4933-83B0-C0EC56A94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02" y="4363489"/>
            <a:ext cx="5720345" cy="11585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88DA75-870D-4947-8474-F1EEE477A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04101"/>
              </p:ext>
            </p:extLst>
          </p:nvPr>
        </p:nvGraphicFramePr>
        <p:xfrm>
          <a:off x="961292" y="905164"/>
          <a:ext cx="10417978" cy="462098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0417978">
                  <a:extLst>
                    <a:ext uri="{9D8B030D-6E8A-4147-A177-3AD203B41FA5}">
                      <a16:colId xmlns:a16="http://schemas.microsoft.com/office/drawing/2014/main" val="1922222833"/>
                    </a:ext>
                  </a:extLst>
                </a:gridCol>
              </a:tblGrid>
              <a:tr h="2456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6000" b="1" u="none" spc="0">
                          <a:latin typeface="Arial"/>
                          <a:cs typeface="Arial"/>
                        </a:rPr>
                        <a:t>Immunization Supply Chain Management - BCU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116532"/>
                  </a:ext>
                </a:extLst>
              </a:tr>
              <a:tr h="121429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/>
                        <a:t>EPI Managers Meeting  - Central Africa 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/>
                        <a:t>Celestin Traore &amp; Stephanie </a:t>
                      </a:r>
                      <a:r>
                        <a:rPr lang="en-US" sz="2000" b="0" err="1"/>
                        <a:t>Lapière</a:t>
                      </a:r>
                      <a:r>
                        <a:rPr lang="en-US" sz="2000" b="0"/>
                        <a:t>                                                                   </a:t>
                      </a:r>
                      <a:r>
                        <a:rPr lang="en-US" sz="2000"/>
                        <a:t>Sept 9, 2024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646447"/>
                  </a:ext>
                </a:extLst>
              </a:tr>
              <a:tr h="9506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55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8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Africa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E42FA-8AC6-3F40-77D2-C6D2D90F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0" y="1074965"/>
            <a:ext cx="11863290" cy="2524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07CB7-441C-8AE2-503E-CF7BB9002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0" y="3599069"/>
            <a:ext cx="11863290" cy="18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Africa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3ED09-E681-6E8E-D9FF-BB871113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4" y="1124860"/>
            <a:ext cx="11752782" cy="68198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ECD68B-65FA-B94B-A94D-2BA4F54BB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17691"/>
              </p:ext>
            </p:extLst>
          </p:nvPr>
        </p:nvGraphicFramePr>
        <p:xfrm>
          <a:off x="218394" y="1761032"/>
          <a:ext cx="11752782" cy="24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842437" imgH="2038401" progId="Excel.Sheet.12">
                  <p:embed/>
                </p:oleObj>
              </mc:Choice>
              <mc:Fallback>
                <p:oleObj name="Worksheet" r:id="rId4" imgW="9842437" imgH="203840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2ECD68B-65FA-B94B-A94D-2BA4F54BB6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394" y="1761032"/>
                        <a:ext cx="11752782" cy="243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578EAE4-6D4A-1D93-5129-4D6CE5930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14080"/>
              </p:ext>
            </p:extLst>
          </p:nvPr>
        </p:nvGraphicFramePr>
        <p:xfrm>
          <a:off x="218394" y="4158985"/>
          <a:ext cx="11748266" cy="21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842437" imgH="1784238" progId="Excel.Sheet.12">
                  <p:embed/>
                </p:oleObj>
              </mc:Choice>
              <mc:Fallback>
                <p:oleObj name="Worksheet" r:id="rId6" imgW="9842437" imgH="1784238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578EAE4-6D4A-1D93-5129-4D6CE5930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394" y="4158985"/>
                        <a:ext cx="11748266" cy="21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10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3ED09-E681-6E8E-D9FF-BB871113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4" y="1124860"/>
            <a:ext cx="11752782" cy="68198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E134432-6B62-03FB-62BD-325962621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76773"/>
              </p:ext>
            </p:extLst>
          </p:nvPr>
        </p:nvGraphicFramePr>
        <p:xfrm>
          <a:off x="218393" y="1806839"/>
          <a:ext cx="11752781" cy="273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842437" imgH="2292333" progId="Excel.Sheet.12">
                  <p:embed/>
                </p:oleObj>
              </mc:Choice>
              <mc:Fallback>
                <p:oleObj name="Worksheet" r:id="rId4" imgW="9842437" imgH="2292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E134432-6B62-03FB-62BD-325962621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393" y="1806839"/>
                        <a:ext cx="11752781" cy="2737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A7701C4-6D12-2DBA-6026-98348D08F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848835"/>
              </p:ext>
            </p:extLst>
          </p:nvPr>
        </p:nvGraphicFramePr>
        <p:xfrm>
          <a:off x="218391" y="4534768"/>
          <a:ext cx="11752780" cy="213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842437" imgH="1784238" progId="Excel.Sheet.12">
                  <p:embed/>
                </p:oleObj>
              </mc:Choice>
              <mc:Fallback>
                <p:oleObj name="Worksheet" r:id="rId6" imgW="9842437" imgH="1784238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A7701C4-6D12-2DBA-6026-98348D08F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391" y="4534768"/>
                        <a:ext cx="11752780" cy="2130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09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Africa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3ED09-E681-6E8E-D9FF-BB871113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4" y="1124860"/>
            <a:ext cx="11752782" cy="68198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3754C1-23A9-B04A-B30E-473C1261E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19428"/>
              </p:ext>
            </p:extLst>
          </p:nvPr>
        </p:nvGraphicFramePr>
        <p:xfrm>
          <a:off x="218394" y="1797509"/>
          <a:ext cx="11752782" cy="455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842437" imgH="3816384" progId="Excel.Sheet.12">
                  <p:embed/>
                </p:oleObj>
              </mc:Choice>
              <mc:Fallback>
                <p:oleObj name="Worksheet" r:id="rId4" imgW="9842437" imgH="381638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83754C1-23A9-B04A-B30E-473C1261E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394" y="1797509"/>
                        <a:ext cx="11752782" cy="4557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45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745435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Africa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35DE3-8BC7-708E-E46C-33B16321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070113"/>
            <a:ext cx="11730245" cy="52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Africa Region -(BCU) 2024-2025- Vaccine delivery lead time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2EA3-267B-E610-FBCC-C2F7DDEF4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07" y="1396920"/>
            <a:ext cx="5402886" cy="4632405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9B7DACC9-D0B8-49B6-0E05-771DB5C64809}"/>
              </a:ext>
            </a:extLst>
          </p:cNvPr>
          <p:cNvSpPr txBox="1">
            <a:spLocks/>
          </p:cNvSpPr>
          <p:nvPr/>
        </p:nvSpPr>
        <p:spPr>
          <a:xfrm>
            <a:off x="286807" y="3156172"/>
            <a:ext cx="405316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INDICATIVE LEAD TIMES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7269-3AC0-8C13-D5F1-EA77EBBE5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07" y="3526322"/>
            <a:ext cx="7858826" cy="1843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6CE1F-8E7F-DEA8-0A48-FFD3528A5BA3}"/>
              </a:ext>
            </a:extLst>
          </p:cNvPr>
          <p:cNvSpPr txBox="1"/>
          <p:nvPr/>
        </p:nvSpPr>
        <p:spPr>
          <a:xfrm>
            <a:off x="288045" y="1427054"/>
            <a:ext cx="6274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 BCU implementation before validation of the shipment plan for Vaccines and Syringes </a:t>
            </a:r>
          </a:p>
        </p:txBody>
      </p:sp>
    </p:spTree>
    <p:extLst>
      <p:ext uri="{BB962C8B-B14F-4D97-AF65-F5344CB8AC3E}">
        <p14:creationId xmlns:p14="http://schemas.microsoft.com/office/powerpoint/2010/main" val="90907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7BE00A-04BC-6CFD-6269-740D75B783C1}"/>
              </a:ext>
            </a:extLst>
          </p:cNvPr>
          <p:cNvSpPr txBox="1"/>
          <p:nvPr/>
        </p:nvSpPr>
        <p:spPr>
          <a:xfrm>
            <a:off x="351454" y="2721114"/>
            <a:ext cx="11840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BCU application and Implementation recommendations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2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8C7BD43A-1ED5-0B0E-BF20-E24F8D28406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8539" y="1578428"/>
            <a:ext cx="10935478" cy="5145220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Long process to align narrative BCU plan and </a:t>
            </a:r>
            <a:r>
              <a:rPr lang="en-US" sz="3200"/>
              <a:t>BCU </a:t>
            </a:r>
            <a:r>
              <a:rPr lang="en-US" sz="3200" dirty="0"/>
              <a:t>vaccines quantification : miss alignment between the guidance, target populations and vaccines forecasting </a:t>
            </a:r>
            <a:r>
              <a:rPr lang="en-US" sz="3200" dirty="0">
                <a:sym typeface="Wingdings" panose="05000000000000000000" pitchFamily="2" charset="2"/>
              </a:rPr>
              <a:t> Consequences : delay in the submission and long approval process.</a:t>
            </a:r>
          </a:p>
          <a:p>
            <a:r>
              <a:rPr lang="en-US" sz="3200" dirty="0">
                <a:sym typeface="Wingdings" panose="05000000000000000000" pitchFamily="2" charset="2"/>
              </a:rPr>
              <a:t>Doses approval (Gavi’s DLs) in some countries are different from the plan (included 2024 and 2025 request, increased       or reduced       )  The implementation plan should be adjusted according to the approval of the doses.</a:t>
            </a:r>
          </a:p>
          <a:p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BCU Supply Planning and review challenges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phic 2" descr="Back with solid fill">
            <a:extLst>
              <a:ext uri="{FF2B5EF4-FFF2-40B4-BE49-F238E27FC236}">
                <a16:creationId xmlns:a16="http://schemas.microsoft.com/office/drawing/2014/main" id="{478D439D-3438-423E-B4CF-53A8F4A06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56922" flipH="1">
            <a:off x="10439472" y="3838239"/>
            <a:ext cx="625597" cy="625597"/>
          </a:xfrm>
          <a:prstGeom prst="rect">
            <a:avLst/>
          </a:prstGeom>
        </p:spPr>
      </p:pic>
      <p:pic>
        <p:nvPicPr>
          <p:cNvPr id="3" name="Graphic 3" descr="Arrow: Counter-clockwise curve with solid fill">
            <a:extLst>
              <a:ext uri="{FF2B5EF4-FFF2-40B4-BE49-F238E27FC236}">
                <a16:creationId xmlns:a16="http://schemas.microsoft.com/office/drawing/2014/main" id="{01E94F27-605A-4503-B2AA-C7E8EF3EA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588273" y="4283456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Recommendations for Implementation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9EABA1-5353-D772-7E02-FA1225D0F77F}"/>
              </a:ext>
            </a:extLst>
          </p:cNvPr>
          <p:cNvSpPr txBox="1">
            <a:spLocks/>
          </p:cNvSpPr>
          <p:nvPr/>
        </p:nvSpPr>
        <p:spPr>
          <a:xfrm>
            <a:off x="339012" y="1382485"/>
            <a:ext cx="11513976" cy="51452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No BCU implementation before validation of the shipment plan for Vaccines and Syringes </a:t>
            </a:r>
          </a:p>
          <a:p>
            <a:r>
              <a:rPr lang="en-US" sz="3200" dirty="0"/>
              <a:t>BCU implementation is critical and BCU doses utilization are for BCU target </a:t>
            </a:r>
            <a:r>
              <a:rPr lang="en-US" sz="3200" dirty="0">
                <a:sym typeface="Wingdings" panose="05000000000000000000" pitchFamily="2" charset="2"/>
              </a:rPr>
              <a:t> Monitoring of consumption should be implemented to avoid utilization of the BCU doses into routine target group</a:t>
            </a:r>
            <a:endParaRPr lang="en-US" sz="3200" dirty="0"/>
          </a:p>
          <a:p>
            <a:r>
              <a:rPr lang="en-US" sz="3200" dirty="0"/>
              <a:t>Country should report monthly stock BCU vaccines doses </a:t>
            </a:r>
            <a:r>
              <a:rPr lang="en-US" sz="3200" dirty="0">
                <a:sym typeface="Wingdings" panose="05000000000000000000" pitchFamily="2" charset="2"/>
              </a:rPr>
              <a:t>into the same monthly mechanism as routines doses 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Thrive360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241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CB58E-73DC-01CF-6DD1-5949E0C0E46B}"/>
              </a:ext>
            </a:extLst>
          </p:cNvPr>
          <p:cNvSpPr txBox="1"/>
          <p:nvPr/>
        </p:nvSpPr>
        <p:spPr>
          <a:xfrm>
            <a:off x="660901" y="2721493"/>
            <a:ext cx="11009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Thrive360 and Monitoring BCU doses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4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4634" y="63987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>
                <a:solidFill>
                  <a:srgbClr val="000000"/>
                </a:solidFill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3089" y="82647"/>
            <a:ext cx="2176052" cy="29049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610B8A8-0F24-D7F5-4EE5-CCEC923CEA59}"/>
              </a:ext>
            </a:extLst>
          </p:cNvPr>
          <p:cNvGrpSpPr/>
          <p:nvPr/>
        </p:nvGrpSpPr>
        <p:grpSpPr>
          <a:xfrm>
            <a:off x="1496673" y="1910814"/>
            <a:ext cx="8277795" cy="3138386"/>
            <a:chOff x="1416710" y="1924050"/>
            <a:chExt cx="8277795" cy="31383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9141BFC-7225-D25A-8817-B7473528E36E}"/>
                </a:ext>
              </a:extLst>
            </p:cNvPr>
            <p:cNvGrpSpPr/>
            <p:nvPr/>
          </p:nvGrpSpPr>
          <p:grpSpPr>
            <a:xfrm>
              <a:off x="1416710" y="1924050"/>
              <a:ext cx="8277795" cy="2300622"/>
              <a:chOff x="1356360" y="1037844"/>
              <a:chExt cx="8277795" cy="2653377"/>
            </a:xfrm>
          </p:grpSpPr>
          <p:grpSp>
            <p:nvGrpSpPr>
              <p:cNvPr id="22" name="object 22"/>
              <p:cNvGrpSpPr/>
              <p:nvPr/>
            </p:nvGrpSpPr>
            <p:grpSpPr>
              <a:xfrm>
                <a:off x="1356360" y="1037844"/>
                <a:ext cx="8183880" cy="745236"/>
                <a:chOff x="1356360" y="1037844"/>
                <a:chExt cx="8183880" cy="745236"/>
              </a:xfrm>
            </p:grpSpPr>
            <p:sp>
              <p:nvSpPr>
                <p:cNvPr id="23" name="object 23"/>
                <p:cNvSpPr/>
                <p:nvPr/>
              </p:nvSpPr>
              <p:spPr>
                <a:xfrm>
                  <a:off x="9502140" y="1310640"/>
                  <a:ext cx="38100" cy="208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208915">
                      <a:moveTo>
                        <a:pt x="38100" y="0"/>
                      </a:moveTo>
                      <a:lnTo>
                        <a:pt x="0" y="0"/>
                      </a:lnTo>
                      <a:lnTo>
                        <a:pt x="0" y="208787"/>
                      </a:lnTo>
                      <a:lnTo>
                        <a:pt x="38100" y="208787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4" name="object 24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56360" y="1037844"/>
                  <a:ext cx="608076" cy="745236"/>
                </a:xfrm>
                <a:prstGeom prst="rect">
                  <a:avLst/>
                </a:prstGeom>
              </p:spPr>
            </p:pic>
            <p:pic>
              <p:nvPicPr>
                <p:cNvPr id="25" name="object 25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440180" y="1187157"/>
                  <a:ext cx="437349" cy="502958"/>
                </a:xfrm>
                <a:prstGeom prst="rect">
                  <a:avLst/>
                </a:prstGeom>
              </p:spPr>
            </p:pic>
            <p:sp>
              <p:nvSpPr>
                <p:cNvPr id="26" name="object 26"/>
                <p:cNvSpPr/>
                <p:nvPr/>
              </p:nvSpPr>
              <p:spPr>
                <a:xfrm>
                  <a:off x="1382268" y="1063752"/>
                  <a:ext cx="506095" cy="64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94" h="643255">
                      <a:moveTo>
                        <a:pt x="505968" y="0"/>
                      </a:moveTo>
                      <a:lnTo>
                        <a:pt x="0" y="0"/>
                      </a:lnTo>
                      <a:lnTo>
                        <a:pt x="0" y="643127"/>
                      </a:lnTo>
                      <a:lnTo>
                        <a:pt x="505968" y="643127"/>
                      </a:lnTo>
                      <a:lnTo>
                        <a:pt x="505968" y="0"/>
                      </a:lnTo>
                      <a:close/>
                    </a:path>
                  </a:pathLst>
                </a:custGeom>
                <a:solidFill>
                  <a:srgbClr val="00AFE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" name="object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12188" y="2154936"/>
                <a:ext cx="7621967" cy="650748"/>
              </a:xfrm>
              <a:prstGeom prst="rect">
                <a:avLst/>
              </a:prstGeom>
            </p:spPr>
          </p:pic>
          <p:grpSp>
            <p:nvGrpSpPr>
              <p:cNvPr id="5" name="object 5"/>
              <p:cNvGrpSpPr/>
              <p:nvPr/>
            </p:nvGrpSpPr>
            <p:grpSpPr>
              <a:xfrm>
                <a:off x="1376681" y="2129028"/>
                <a:ext cx="608076" cy="745236"/>
                <a:chOff x="1356360" y="2148839"/>
                <a:chExt cx="608076" cy="745236"/>
              </a:xfrm>
            </p:grpSpPr>
            <p:pic>
              <p:nvPicPr>
                <p:cNvPr id="7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56360" y="2148839"/>
                  <a:ext cx="608076" cy="745236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40180" y="2298153"/>
                  <a:ext cx="437349" cy="502958"/>
                </a:xfrm>
                <a:prstGeom prst="rect">
                  <a:avLst/>
                </a:prstGeom>
              </p:spPr>
            </p:pic>
            <p:sp>
              <p:nvSpPr>
                <p:cNvPr id="9" name="object 9"/>
                <p:cNvSpPr/>
                <p:nvPr/>
              </p:nvSpPr>
              <p:spPr>
                <a:xfrm>
                  <a:off x="1382268" y="2174747"/>
                  <a:ext cx="506095" cy="64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94" h="643255">
                      <a:moveTo>
                        <a:pt x="505968" y="0"/>
                      </a:moveTo>
                      <a:lnTo>
                        <a:pt x="0" y="0"/>
                      </a:lnTo>
                      <a:lnTo>
                        <a:pt x="0" y="643127"/>
                      </a:lnTo>
                      <a:lnTo>
                        <a:pt x="505968" y="643127"/>
                      </a:lnTo>
                      <a:lnTo>
                        <a:pt x="505968" y="0"/>
                      </a:lnTo>
                      <a:close/>
                    </a:path>
                  </a:pathLst>
                </a:custGeom>
                <a:solidFill>
                  <a:srgbClr val="00AFE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object 10"/>
              <p:cNvSpPr txBox="1"/>
              <p:nvPr/>
            </p:nvSpPr>
            <p:spPr>
              <a:xfrm>
                <a:off x="1589279" y="2345183"/>
                <a:ext cx="131445" cy="254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500" b="1" i="0" u="none" strike="noStrike" kern="1200" cap="none" spc="-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1589532" y="3410205"/>
                <a:ext cx="131445" cy="2810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376681" y="3056089"/>
                <a:ext cx="5778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78500">
                    <a:moveTo>
                      <a:pt x="0" y="0"/>
                    </a:moveTo>
                    <a:lnTo>
                      <a:pt x="5777992" y="0"/>
                    </a:lnTo>
                  </a:path>
                </a:pathLst>
              </a:custGeom>
              <a:ln w="9525">
                <a:solidFill>
                  <a:srgbClr val="A6A6A6"/>
                </a:solidFill>
                <a:prstDash val="sysDash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64436" y="1073023"/>
                <a:ext cx="7621968" cy="649224"/>
              </a:xfrm>
              <a:prstGeom prst="rect">
                <a:avLst/>
              </a:prstGeom>
            </p:spPr>
          </p:pic>
          <p:sp>
            <p:nvSpPr>
              <p:cNvPr id="27" name="object 27"/>
              <p:cNvSpPr txBox="1"/>
              <p:nvPr/>
            </p:nvSpPr>
            <p:spPr>
              <a:xfrm>
                <a:off x="1589279" y="1233882"/>
                <a:ext cx="132080" cy="2546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404112" y="1888237"/>
                <a:ext cx="5778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78500">
                    <a:moveTo>
                      <a:pt x="0" y="0"/>
                    </a:moveTo>
                    <a:lnTo>
                      <a:pt x="5777992" y="0"/>
                    </a:lnTo>
                  </a:path>
                </a:pathLst>
              </a:custGeom>
              <a:ln w="9525">
                <a:solidFill>
                  <a:srgbClr val="A6A6A6"/>
                </a:solidFill>
                <a:prstDash val="sysDash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object 4"/>
              <p:cNvSpPr txBox="1"/>
              <p:nvPr/>
            </p:nvSpPr>
            <p:spPr>
              <a:xfrm>
                <a:off x="2065087" y="1245107"/>
                <a:ext cx="7307445" cy="26400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>
                    <a:latin typeface="Calibri" panose="020F0502020204030204" pitchFamily="34" charset="0"/>
                    <a:ea typeface="Calibri" panose="020F0502020204030204" pitchFamily="34" charset="0"/>
                  </a:rPr>
                  <a:t>Big Catch up </a:t>
                </a:r>
                <a:r>
                  <a:rPr lang="en-US" sz="1400" b="1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(BCU) 2024-2025 Supply Status in West &amp; Central Africa </a:t>
                </a: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2696D19E-27A6-A41E-07FC-F22ACDBA3B4E}"/>
                </a:ext>
              </a:extLst>
            </p:cNvPr>
            <p:cNvSpPr txBox="1"/>
            <p:nvPr/>
          </p:nvSpPr>
          <p:spPr>
            <a:xfrm>
              <a:off x="1624355" y="4818780"/>
              <a:ext cx="131445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spc="-5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F1908E-E5CF-4B3B-F938-B87BBFD3A47F}"/>
              </a:ext>
            </a:extLst>
          </p:cNvPr>
          <p:cNvGrpSpPr/>
          <p:nvPr/>
        </p:nvGrpSpPr>
        <p:grpSpPr>
          <a:xfrm>
            <a:off x="1516994" y="3043839"/>
            <a:ext cx="8129016" cy="1508053"/>
            <a:chOff x="1356360" y="2133289"/>
            <a:chExt cx="8129016" cy="1914455"/>
          </a:xfrm>
        </p:grpSpPr>
        <p:grpSp>
          <p:nvGrpSpPr>
            <p:cNvPr id="16" name="object 11">
              <a:extLst>
                <a:ext uri="{FF2B5EF4-FFF2-40B4-BE49-F238E27FC236}">
                  <a16:creationId xmlns:a16="http://schemas.microsoft.com/office/drawing/2014/main" id="{AA964F8C-9001-7C64-EA76-BD8418A84B6B}"/>
                </a:ext>
              </a:extLst>
            </p:cNvPr>
            <p:cNvGrpSpPr/>
            <p:nvPr/>
          </p:nvGrpSpPr>
          <p:grpSpPr>
            <a:xfrm>
              <a:off x="1356360" y="3167085"/>
              <a:ext cx="8129016" cy="743724"/>
              <a:chOff x="1356360" y="3214103"/>
              <a:chExt cx="8129016" cy="743724"/>
            </a:xfrm>
          </p:grpSpPr>
          <p:pic>
            <p:nvPicPr>
              <p:cNvPr id="37" name="object 12">
                <a:extLst>
                  <a:ext uri="{FF2B5EF4-FFF2-40B4-BE49-F238E27FC236}">
                    <a16:creationId xmlns:a16="http://schemas.microsoft.com/office/drawing/2014/main" id="{61492529-F5EC-5EFA-CE9D-CB4554682CA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952244" y="3232403"/>
                <a:ext cx="7533132" cy="649224"/>
              </a:xfrm>
              <a:prstGeom prst="rect">
                <a:avLst/>
              </a:prstGeom>
            </p:spPr>
          </p:pic>
          <p:pic>
            <p:nvPicPr>
              <p:cNvPr id="43" name="object 14">
                <a:extLst>
                  <a:ext uri="{FF2B5EF4-FFF2-40B4-BE49-F238E27FC236}">
                    <a16:creationId xmlns:a16="http://schemas.microsoft.com/office/drawing/2014/main" id="{F84EF203-2A6F-13B5-76F8-7E037E25889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56360" y="3214103"/>
                <a:ext cx="608076" cy="743724"/>
              </a:xfrm>
              <a:prstGeom prst="rect">
                <a:avLst/>
              </a:prstGeom>
            </p:spPr>
          </p:pic>
          <p:pic>
            <p:nvPicPr>
              <p:cNvPr id="44" name="object 15">
                <a:extLst>
                  <a:ext uri="{FF2B5EF4-FFF2-40B4-BE49-F238E27FC236}">
                    <a16:creationId xmlns:a16="http://schemas.microsoft.com/office/drawing/2014/main" id="{EC0D8A47-9966-4F36-C436-70A3D1A0925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40180" y="3363493"/>
                <a:ext cx="437349" cy="501370"/>
              </a:xfrm>
              <a:prstGeom prst="rect">
                <a:avLst/>
              </a:prstGeom>
            </p:spPr>
          </p:pic>
          <p:sp>
            <p:nvSpPr>
              <p:cNvPr id="45" name="object 16">
                <a:extLst>
                  <a:ext uri="{FF2B5EF4-FFF2-40B4-BE49-F238E27FC236}">
                    <a16:creationId xmlns:a16="http://schemas.microsoft.com/office/drawing/2014/main" id="{6179155D-847A-F5F5-C173-67D09564B7C0}"/>
                  </a:ext>
                </a:extLst>
              </p:cNvPr>
              <p:cNvSpPr/>
              <p:nvPr/>
            </p:nvSpPr>
            <p:spPr>
              <a:xfrm>
                <a:off x="1382268" y="3240023"/>
                <a:ext cx="506095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w="506094" h="641985">
                    <a:moveTo>
                      <a:pt x="505968" y="0"/>
                    </a:moveTo>
                    <a:lnTo>
                      <a:pt x="0" y="0"/>
                    </a:lnTo>
                    <a:lnTo>
                      <a:pt x="0" y="641603"/>
                    </a:lnTo>
                    <a:lnTo>
                      <a:pt x="505968" y="641603"/>
                    </a:lnTo>
                    <a:lnTo>
                      <a:pt x="505968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88FEF0EA-11D5-C08A-700C-4604BA69594A}"/>
                </a:ext>
              </a:extLst>
            </p:cNvPr>
            <p:cNvSpPr txBox="1"/>
            <p:nvPr/>
          </p:nvSpPr>
          <p:spPr>
            <a:xfrm>
              <a:off x="1589532" y="3410205"/>
              <a:ext cx="131445" cy="254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-5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30" name="object 19">
              <a:extLst>
                <a:ext uri="{FF2B5EF4-FFF2-40B4-BE49-F238E27FC236}">
                  <a16:creationId xmlns:a16="http://schemas.microsoft.com/office/drawing/2014/main" id="{97E7B018-86C5-6E79-E37E-B4307C4F7EF2}"/>
                </a:ext>
              </a:extLst>
            </p:cNvPr>
            <p:cNvSpPr/>
            <p:nvPr/>
          </p:nvSpPr>
          <p:spPr>
            <a:xfrm>
              <a:off x="1385824" y="4047744"/>
              <a:ext cx="5778500" cy="0"/>
            </a:xfrm>
            <a:custGeom>
              <a:avLst/>
              <a:gdLst/>
              <a:ahLst/>
              <a:cxnLst/>
              <a:rect l="l" t="t" r="r" b="b"/>
              <a:pathLst>
                <a:path w="5778500">
                  <a:moveTo>
                    <a:pt x="0" y="0"/>
                  </a:moveTo>
                  <a:lnTo>
                    <a:pt x="5777992" y="0"/>
                  </a:lnTo>
                </a:path>
              </a:pathLst>
            </a:custGeom>
            <a:ln w="9525">
              <a:solidFill>
                <a:srgbClr val="A6A6A6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23E9D199-9C49-AB6F-638A-5C35BD471DC9}"/>
                </a:ext>
              </a:extLst>
            </p:cNvPr>
            <p:cNvSpPr txBox="1"/>
            <p:nvPr/>
          </p:nvSpPr>
          <p:spPr>
            <a:xfrm>
              <a:off x="2093214" y="2133289"/>
              <a:ext cx="4880736" cy="28082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5"/>
                </a:spcBef>
              </a:pPr>
              <a:r>
                <a:rPr lang="en-US" sz="1350" b="1" dirty="0">
                  <a:latin typeface="Arial"/>
                  <a:cs typeface="Arial"/>
                </a:rPr>
                <a:t>BCU application and Implementation recommendations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4B09A30-4217-E0AF-1F4A-55C1DFF37972}"/>
              </a:ext>
            </a:extLst>
          </p:cNvPr>
          <p:cNvSpPr txBox="1"/>
          <p:nvPr/>
        </p:nvSpPr>
        <p:spPr>
          <a:xfrm>
            <a:off x="2225106" y="3956457"/>
            <a:ext cx="6894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Monitoring doses BCU and Thrive360</a:t>
            </a:r>
            <a:endParaRPr 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FEAFD2-52AC-452E-B4D5-C4CC4AF86C54}"/>
              </a:ext>
            </a:extLst>
          </p:cNvPr>
          <p:cNvGrpSpPr/>
          <p:nvPr/>
        </p:nvGrpSpPr>
        <p:grpSpPr>
          <a:xfrm>
            <a:off x="548241" y="482743"/>
            <a:ext cx="6717742" cy="5849991"/>
            <a:chOff x="548241" y="482743"/>
            <a:chExt cx="6717742" cy="58499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4D8CA5-52FD-4B6C-A3EE-3DAB7509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241" y="482743"/>
              <a:ext cx="3286389" cy="18485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1608A7-9CF5-4AE7-899D-CC67C9BF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41" y="2483441"/>
              <a:ext cx="3286389" cy="18485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C95CC4-71C8-4B32-B151-AD4DC38FF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241" y="4484140"/>
              <a:ext cx="3286389" cy="18485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41EC02-2604-4F19-9145-F9161B51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9594" y="482744"/>
              <a:ext cx="3286389" cy="18485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FFE6A7-BC56-429F-AC4E-1AFCA00A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9594" y="2483442"/>
              <a:ext cx="3286389" cy="18485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68B410-B885-4F93-AFB2-B2C2B15E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9593" y="4484140"/>
              <a:ext cx="3286389" cy="18485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9793C4-84CF-4FAF-8349-517162C3FC9B}"/>
              </a:ext>
            </a:extLst>
          </p:cNvPr>
          <p:cNvSpPr txBox="1"/>
          <p:nvPr/>
        </p:nvSpPr>
        <p:spPr>
          <a:xfrm>
            <a:off x="7623314" y="223067"/>
            <a:ext cx="41943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Monthly in-depth analysis at global and country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Data hub converging country immunization data in a single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Global, national, regional and district level stock performance snapshots.</a:t>
            </a:r>
          </a:p>
          <a:p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Data-driven planning and decision-making at several </a:t>
            </a:r>
            <a:r>
              <a:rPr lang="en-GB" sz="1400" err="1"/>
              <a:t>iSC</a:t>
            </a:r>
            <a:r>
              <a:rPr lang="en-GB" sz="1400"/>
              <a:t>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Integration and triangulation (SMT, </a:t>
            </a:r>
            <a:r>
              <a:rPr lang="en-GB" sz="1400" err="1"/>
              <a:t>eLMISs</a:t>
            </a:r>
            <a:r>
              <a:rPr lang="en-GB" sz="1400"/>
              <a:t>, WUENIC, EVM, JRF, Zero-dose, COVID19)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In-depth analysis, visualization and profiling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Monthly view of stock risky situations at national, regional, and district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Feedback on each report to regional and country offices and NLWGs/EOCs.</a:t>
            </a:r>
          </a:p>
          <a:p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Corrective measures, improvement tracking.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3740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 Vaccine Stocks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024A2-F206-4B4A-BF3F-C7B6C1B00FA7}"/>
              </a:ext>
            </a:extLst>
          </p:cNvPr>
          <p:cNvSpPr txBox="1"/>
          <p:nvPr/>
        </p:nvSpPr>
        <p:spPr>
          <a:xfrm>
            <a:off x="7527881" y="196402"/>
            <a:ext cx="46641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Thrive360 Stock Summaries</a:t>
            </a:r>
          </a:p>
          <a:p>
            <a:pPr algn="ctr"/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Global, country and anti-gen wise stock summaries, months of stock, stockouts and overstocking incidents on monthly basis.</a:t>
            </a:r>
          </a:p>
          <a:p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Routine immunization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Geographic level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86B40-5815-4716-95FF-1DE30D8EEFAF}"/>
              </a:ext>
            </a:extLst>
          </p:cNvPr>
          <p:cNvSpPr txBox="1"/>
          <p:nvPr/>
        </p:nvSpPr>
        <p:spPr>
          <a:xfrm>
            <a:off x="711781" y="4532714"/>
            <a:ext cx="43137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Thrive360 Stock Trends</a:t>
            </a:r>
          </a:p>
          <a:p>
            <a:pPr algn="ctr"/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Antigen and country-wise stock performance trends.</a:t>
            </a:r>
          </a:p>
          <a:p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Ability to filter, drill-down or up and cross-filter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A much better stock management picture compared to just monthly single point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4BDA0-E9B2-579F-5E6F-35B88410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39" y="3495615"/>
            <a:ext cx="5997561" cy="337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FF6569-CC29-4A4E-8868-4C2A6259C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" y="53164"/>
            <a:ext cx="7226918" cy="41249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43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68B589-83DD-71E5-5F99-3291986F9506}"/>
              </a:ext>
            </a:extLst>
          </p:cNvPr>
          <p:cNvSpPr txBox="1"/>
          <p:nvPr/>
        </p:nvSpPr>
        <p:spPr>
          <a:xfrm>
            <a:off x="7259410" y="3948993"/>
            <a:ext cx="49491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Country should report monthly stock BCU vaccines doses </a:t>
            </a:r>
            <a:r>
              <a:rPr lang="en-US" sz="2800" dirty="0">
                <a:sym typeface="Wingdings" panose="05000000000000000000" pitchFamily="2" charset="2"/>
              </a:rPr>
              <a:t>into the same monthly mechanism as routines doses 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Thrive360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98D86-7423-3CD8-6281-7666B22C7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401"/>
            <a:ext cx="7069954" cy="5167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2EDB6-B78A-0C95-456B-485CEDA5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75" y="745435"/>
            <a:ext cx="2577019" cy="2670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E367EB-8397-FC95-C0CF-CDC430B5FC89}"/>
              </a:ext>
            </a:extLst>
          </p:cNvPr>
          <p:cNvSpPr txBox="1"/>
          <p:nvPr/>
        </p:nvSpPr>
        <p:spPr>
          <a:xfrm>
            <a:off x="0" y="0"/>
            <a:ext cx="12192000" cy="745435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Immunization Stock management : Thrive360 (July 2024)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3B568-1331-6CA4-B662-C736159C6B9C}"/>
              </a:ext>
            </a:extLst>
          </p:cNvPr>
          <p:cNvSpPr txBox="1"/>
          <p:nvPr/>
        </p:nvSpPr>
        <p:spPr>
          <a:xfrm>
            <a:off x="357352" y="6358023"/>
            <a:ext cx="6201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Thrive360 - Power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5284EF-F085-B642-BFEC-6558221F7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54A4AE-E29B-5F41-BABF-8148FAB5DA61}"/>
              </a:ext>
            </a:extLst>
          </p:cNvPr>
          <p:cNvSpPr/>
          <p:nvPr/>
        </p:nvSpPr>
        <p:spPr>
          <a:xfrm rot="5400000">
            <a:off x="-381002" y="381000"/>
            <a:ext cx="6858002" cy="6096001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5000">
                <a:srgbClr val="00B0F0">
                  <a:alpha val="38000"/>
                </a:srgbClr>
              </a:gs>
              <a:gs pos="100000">
                <a:srgbClr val="00B0F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C69FFDA-9F16-454C-97AB-72A64F656DD0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10515600" cy="261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/>
              <a:t>Thank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AB3BB-4283-6B42-A2DD-9528D262783E}"/>
              </a:ext>
            </a:extLst>
          </p:cNvPr>
          <p:cNvSpPr txBox="1"/>
          <p:nvPr/>
        </p:nvSpPr>
        <p:spPr>
          <a:xfrm rot="16200000">
            <a:off x="-971550" y="4628035"/>
            <a:ext cx="232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alpha val="40000"/>
                  </a:schemeClr>
                </a:solidFill>
              </a:rPr>
              <a:t>© UNICEF/UN0216133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645F3-2CBE-0E4F-84D0-7B8A2A2854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578" y="293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CB58E-73DC-01CF-6DD1-5949E0C0E46B}"/>
              </a:ext>
            </a:extLst>
          </p:cNvPr>
          <p:cNvSpPr txBox="1"/>
          <p:nvPr/>
        </p:nvSpPr>
        <p:spPr>
          <a:xfrm>
            <a:off x="591327" y="2164902"/>
            <a:ext cx="110093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 Catch up plan (BCU) 2024-2025 Supply status in WCAR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76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8C7BD43A-1ED5-0B0E-BF20-E24F8D28406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315" y="2336800"/>
            <a:ext cx="6298540" cy="5230651"/>
          </a:xfrm>
          <a:noFill/>
        </p:spPr>
        <p:txBody>
          <a:bodyPr>
            <a:normAutofit/>
          </a:bodyPr>
          <a:lstStyle/>
          <a:p>
            <a:r>
              <a:rPr lang="en-US" sz="3200"/>
              <a:t>16 countries submitted a BCU plan for additional doses. (85.5M doses)</a:t>
            </a:r>
          </a:p>
          <a:p>
            <a:r>
              <a:rPr lang="en-US" sz="3200"/>
              <a:t>Focus on 12 months – 59 months Zero Dose or Under-Vaccinated children.</a:t>
            </a:r>
          </a:p>
          <a:p>
            <a:r>
              <a:rPr lang="en-US" sz="3200"/>
              <a:t>Increasing  volume of vaccines to be deliver to countries.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&amp; Central  Africa Region  (BCU) 2024-2025- Supply Status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737D2-876C-1CF3-66CD-6456F909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77" y="1260575"/>
            <a:ext cx="4756223" cy="51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8C7BD43A-1ED5-0B0E-BF20-E24F8D28406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315" y="1353768"/>
            <a:ext cx="6298540" cy="6213684"/>
          </a:xfrm>
          <a:noFill/>
        </p:spPr>
        <p:txBody>
          <a:bodyPr>
            <a:normAutofit/>
          </a:bodyPr>
          <a:lstStyle/>
          <a:p>
            <a:r>
              <a:rPr lang="en-US" sz="3200"/>
              <a:t>5 countries submitted a BCU plan for additional doses. (54.5M doses)</a:t>
            </a:r>
          </a:p>
          <a:p>
            <a:r>
              <a:rPr lang="en-US" sz="3200"/>
              <a:t>Focus on 12 months – 59 months Zero Dose or Under-Vaccinated children.</a:t>
            </a:r>
          </a:p>
          <a:p>
            <a:r>
              <a:rPr lang="en-US" sz="3200"/>
              <a:t>Increasing the volume of vaccines and vaccine arrival in country.</a:t>
            </a:r>
          </a:p>
          <a:p>
            <a:r>
              <a:rPr lang="en-US" sz="3200"/>
              <a:t>       Devices : syringes and safety boxes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Central Africa Region - Essential Immunization Recovery plan (BCU) 2024-2025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02ACD-24AB-7781-0424-06455E6A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55" y="1353767"/>
            <a:ext cx="5249668" cy="5094658"/>
          </a:xfrm>
          <a:prstGeom prst="rect">
            <a:avLst/>
          </a:prstGeom>
        </p:spPr>
      </p:pic>
      <p:pic>
        <p:nvPicPr>
          <p:cNvPr id="2" name="Graphic 1" descr="Warning with solid fill">
            <a:extLst>
              <a:ext uri="{FF2B5EF4-FFF2-40B4-BE49-F238E27FC236}">
                <a16:creationId xmlns:a16="http://schemas.microsoft.com/office/drawing/2014/main" id="{4F7E6CE0-2028-FBCE-A25D-5C5B21B1E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995" y="4703637"/>
            <a:ext cx="670147" cy="6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Central Africa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CFD6C-A3EB-7EED-672C-AA8174A5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3998887"/>
            <a:ext cx="11699392" cy="2096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6AB86-2420-A34F-63D3-D3A92992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1196371"/>
            <a:ext cx="11699392" cy="2802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937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Central Region – BCU (Sep 02, 2025)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35E61F-C162-1B04-7F68-92137183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4" y="1124860"/>
            <a:ext cx="11752782" cy="6819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BF235B-69DA-EA0A-8AA9-4C3D8D5B6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93" y="1806839"/>
            <a:ext cx="11752781" cy="15306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E268FE-7DE3-0372-0D4D-F487EA8BA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90" y="3330959"/>
            <a:ext cx="11752781" cy="924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060C7-6F08-F2D8-5958-94053BE45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30" y="4204040"/>
            <a:ext cx="11752781" cy="1263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486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15FD0-E1A0-CEA8-7463-6EA47C6E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55" y="1353767"/>
            <a:ext cx="5249668" cy="5094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Central Region -  (BCU) 2024-2025- Vaccines delivery lead time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7DACC9-D0B8-49B6-0E05-771DB5C64809}"/>
              </a:ext>
            </a:extLst>
          </p:cNvPr>
          <p:cNvSpPr txBox="1">
            <a:spLocks/>
          </p:cNvSpPr>
          <p:nvPr/>
        </p:nvSpPr>
        <p:spPr>
          <a:xfrm>
            <a:off x="286807" y="3156172"/>
            <a:ext cx="405316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INDICATIVE LEAD TIMES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7269-3AC0-8C13-D5F1-EA77EBBE5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07" y="3526322"/>
            <a:ext cx="7470845" cy="17527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E54CD-249A-03CA-8646-D17B0C6C0F6A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559611" y="1358969"/>
            <a:ext cx="62992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No BCU implementation before validation of the shipment plan for Vaccines and Syringes </a:t>
            </a:r>
          </a:p>
        </p:txBody>
      </p:sp>
    </p:spTree>
    <p:extLst>
      <p:ext uri="{BB962C8B-B14F-4D97-AF65-F5344CB8AC3E}">
        <p14:creationId xmlns:p14="http://schemas.microsoft.com/office/powerpoint/2010/main" val="323639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8C7BD43A-1ED5-0B0E-BF20-E24F8D28406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314" y="1311564"/>
            <a:ext cx="7428306" cy="6255887"/>
          </a:xfrm>
          <a:noFill/>
        </p:spPr>
        <p:txBody>
          <a:bodyPr>
            <a:normAutofit/>
          </a:bodyPr>
          <a:lstStyle/>
          <a:p>
            <a:r>
              <a:rPr lang="en-US" sz="3200"/>
              <a:t>11 countries submitted a BCU plan for additional doses. (31M doses)</a:t>
            </a:r>
          </a:p>
          <a:p>
            <a:r>
              <a:rPr lang="en-US" sz="3200"/>
              <a:t>Focus on 12 months – 59 months Zero Dose or Under-Vaccinated children.</a:t>
            </a:r>
          </a:p>
          <a:p>
            <a:r>
              <a:rPr lang="en-US" sz="3200"/>
              <a:t>Increasing the volume of vaccines and vaccine arrival in country.</a:t>
            </a:r>
          </a:p>
          <a:p>
            <a:r>
              <a:rPr lang="en-US" sz="3200"/>
              <a:t>       Devices : syringes and safety boxes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04D2F-D3E5-233A-AB73-BAC8C32A4056}"/>
              </a:ext>
            </a:extLst>
          </p:cNvPr>
          <p:cNvSpPr txBox="1"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West Africa Region -  (BCU) 2024-2025 -Supply Status</a:t>
            </a:r>
            <a:endParaRPr lang="en-US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2EA3-267B-E610-FBCC-C2F7DDEF4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114" y="1240377"/>
            <a:ext cx="5402886" cy="4632405"/>
          </a:xfrm>
          <a:prstGeom prst="rect">
            <a:avLst/>
          </a:prstGeom>
        </p:spPr>
      </p:pic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D7BF2EE5-363A-55B1-5C5D-0AD59935D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402" y="4176863"/>
            <a:ext cx="670147" cy="6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51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Division of Communication-456G</TermName>
          <TermId xmlns="http://schemas.microsoft.com/office/infopath/2007/PartnerControls">48d7ec51-1223-45a5-bbd8-01149395ec76</TermId>
        </TermInfo>
      </Terms>
    </ga975397408f43e4b84ec8e5a598e523>
    <TaxCatchAll xmlns="ca283e0b-db31-4043-a2ef-b80661bf084a">
      <Value>397</Value>
      <Value>396</Value>
      <Value>9</Value>
    </TaxCatchAll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62fe7219-0ec3-42ac-964d-70ae5d8291bb</TermId>
        </TermInfo>
      </Terms>
    </h6a71f3e574e4344bc34f3fc9dd20054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Visual design and branding guidelines</TermName>
          <TermId xmlns="http://schemas.microsoft.com/office/infopath/2007/PartnerControls">ed9661bd-7ccc-41d4-9af8-6abfbfed620c</TermId>
        </TermInfo>
      </Terms>
    </mda26ace941f4791a7314a339fee829c>
    <WrittenBy xmlns="ca283e0b-db31-4043-a2ef-b80661bf084a">
      <UserInfo>
        <DisplayName/>
        <AccountId xsi:nil="true"/>
        <AccountType/>
      </UserInfo>
    </WrittenBy>
    <j169e817e0ee4eb8974e6fc4a2762909 xmlns="ca283e0b-db31-4043-a2ef-b80661bf084a">
      <Terms xmlns="http://schemas.microsoft.com/office/infopath/2007/PartnerControls"/>
    </j169e817e0ee4eb8974e6fc4a2762909>
    <j048a4f9aaad4a8990a1d5e5f53cb451 xmlns="ca283e0b-db31-4043-a2ef-b80661bf084a">
      <Terms xmlns="http://schemas.microsoft.com/office/infopath/2007/PartnerControls"/>
    </j048a4f9aaad4a8990a1d5e5f53cb451>
    <TaxKeywordTaxHTField xmlns="380bcc00-27e3-4e98-84f3-503a56210dde">
      <Terms xmlns="http://schemas.microsoft.com/office/infopath/2007/PartnerControls"/>
    </TaxKeywordTaxHTField>
    <SharedWithUsers xmlns="380bcc00-27e3-4e98-84f3-503a56210dde">
      <UserInfo>
        <DisplayName>Stephanie Lapiere</DisplayName>
        <AccountId>5376</AccountId>
        <AccountType/>
      </UserInfo>
    </SharedWithUsers>
    <SemaphoreItemMetadata xmlns="380bcc00-27e3-4e98-84f3-503a56210dde">{"ClassificationOrdered":false,"ClassificationRequested":"2021-03-05T21:49:24.8656383Z","Columns":[],"HasBodyChanged":true,"HasPendingClassification":false,"IsUpdate":false,"IsUploading":false,"ShouldCancel":false,"SkipClassification":false,"ShouldDelay":false}</SemaphoreItemMetadata>
    <_dlc_DocId xmlns="380bcc00-27e3-4e98-84f3-503a56210dde">WCARSUPPLY-2136669008-97151</_dlc_DocId>
    <_dlc_DocIdUrl xmlns="380bcc00-27e3-4e98-84f3-503a56210dde">
      <Url>https://unicef.sharepoint.com/teams/WCAR-Supply/_layouts/15/DocIdRedir.aspx?ID=WCARSUPPLY-2136669008-97151</Url>
      <Description>WCARSUPPLY-2136669008-97151</Description>
    </_dlc_DocIdUrl>
    <lcf76f155ced4ddcb4097134ff3c332f xmlns="21f97c46-7f89-4632-9b99-950325101df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E104A2283C832B43877ABEE24D60F242" ma:contentTypeVersion="62" ma:contentTypeDescription="Create a new document." ma:contentTypeScope="" ma:versionID="254cf1e0ae86c563f43b7b376adb0e1f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380bcc00-27e3-4e98-84f3-503a56210dde" xmlns:ns5="21f97c46-7f89-4632-9b99-950325101dfe" xmlns:ns6="http://schemas.microsoft.com/sharepoint/v4" targetNamespace="http://schemas.microsoft.com/office/2006/metadata/properties" ma:root="true" ma:fieldsID="ecabcead0c823906915d9999e152df4e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380bcc00-27e3-4e98-84f3-503a56210dde"/>
    <xsd:import namespace="21f97c46-7f89-4632-9b99-950325101d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MediaServiceDateTaken" minOccurs="0"/>
                <xsd:element ref="ns6:IconOverlay" minOccurs="0"/>
                <xsd:element ref="ns1:_vti_ItemDeclaredRecord" minOccurs="0"/>
                <xsd:element ref="ns4:TaxKeywordTaxHTField" minOccurs="0"/>
                <xsd:element ref="ns1:_vti_ItemHoldRecordStatus" minOccurs="0"/>
                <xsd:element ref="ns4:_dlc_DocId" minOccurs="0"/>
                <xsd:element ref="ns4:_dlc_DocIdUrl" minOccurs="0"/>
                <xsd:element ref="ns4:_dlc_DocIdPersistId" minOccurs="0"/>
                <xsd:element ref="ns4:SemaphoreItemMetadata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MediaServiceOCR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1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182;#WCARO, Senegal-381R|9457ef44-ef23-492b-a8cb-2710cadf8e20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34c9b480-9ac2-4bcd-be48-3ad9d51504f0}" ma:internalName="TaxCatchAllLabel" ma:readOnly="true" ma:showField="CatchAllDataLabel" ma:web="380bcc00-27e3-4e98-84f3-503a56210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34c9b480-9ac2-4bcd-be48-3ad9d51504f0}" ma:internalName="TaxCatchAll" ma:showField="CatchAllData" ma:web="380bcc00-27e3-4e98-84f3-503a56210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bcc00-27e3-4e98-84f3-503a56210dde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maphoreItemMetadata" ma:index="45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97c46-7f89-4632-9b99-950325101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6" nillable="true" ma:displayName="Tags" ma:internalName="MediaServiceAutoTags" ma:readOnly="true">
      <xsd:simpleType>
        <xsd:restriction base="dms:Text"/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9" nillable="true" ma:displayName="Location" ma:internalName="MediaServiceLocation" ma:readOnly="true">
      <xsd:simpleType>
        <xsd:restriction base="dms:Text"/>
      </xsd:simpleType>
    </xsd:element>
    <xsd:element name="MediaServiceOCR" ma:index="5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5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3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73CE749A-9E1F-4F48-BB92-358D02E0265C}">
  <ds:schemaRefs>
    <ds:schemaRef ds:uri="http://purl.org/dc/dcmitype/"/>
    <ds:schemaRef ds:uri="http://schemas.microsoft.com/sharepoint/v4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1f97c46-7f89-4632-9b99-950325101dfe"/>
    <ds:schemaRef ds:uri="http://schemas.microsoft.com/office/2006/metadata/properties"/>
    <ds:schemaRef ds:uri="http://purl.org/dc/terms/"/>
    <ds:schemaRef ds:uri="380bcc00-27e3-4e98-84f3-503a56210dde"/>
    <ds:schemaRef ds:uri="http://schemas.microsoft.com/sharepoint.v3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FDDC6D-9F7A-4E2D-ADD7-A90F536BD12E}">
  <ds:schemaRefs>
    <ds:schemaRef ds:uri="21f97c46-7f89-4632-9b99-950325101dfe"/>
    <ds:schemaRef ds:uri="380bcc00-27e3-4e98-84f3-503a56210dde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0FA8D5-7271-46B3-B998-EC212EA5B2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25EB350-ACB7-461B-A819-7B6C4745243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1D9778B-80AB-42AB-850C-1ECC14A297BF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7993D61D-115E-46C8-A834-D25F86213E4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UNICEF</Template>
  <TotalTime>92</TotalTime>
  <Words>803</Words>
  <Application>Microsoft Office PowerPoint</Application>
  <PresentationFormat>Widescreen</PresentationFormat>
  <Paragraphs>104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Univers LT Std 55 Roman</vt:lpstr>
      <vt:lpstr>Wingdings</vt:lpstr>
      <vt:lpstr>UNICEF</vt:lpstr>
      <vt:lpstr>Office Theme</vt:lpstr>
      <vt:lpstr>1_UNICEF</vt:lpstr>
      <vt:lpstr>think-cell Slide</vt:lpstr>
      <vt:lpstr>Worksheet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 Vaccine Stocks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LAPIERE Stephanie</dc:creator>
  <cp:lastModifiedBy>Celestin Traore</cp:lastModifiedBy>
  <cp:revision>2</cp:revision>
  <cp:lastPrinted>2019-09-30T20:37:29Z</cp:lastPrinted>
  <dcterms:created xsi:type="dcterms:W3CDTF">2019-08-13T21:11:44Z</dcterms:created>
  <dcterms:modified xsi:type="dcterms:W3CDTF">2024-09-09T11:40:18Z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0x0101009BA85F8052A6DA4FA3E31FF9F74C697000E104A2283C832B43877ABEE24D60F242</vt:lpwstr>
  </property>
  <property fmtid="{D5CDD505-2E9C-101B-9397-08002B2CF9AE}" pid="3" name="TaxKeyword">
    <vt:lpwstr/>
  </property>
  <property fmtid="{D5CDD505-2E9C-101B-9397-08002B2CF9AE}" pid="4" name="OfficeDivision">
    <vt:lpwstr>397;#Division of Communication-456G|48d7ec51-1223-45a5-bbd8-01149395ec76</vt:lpwstr>
  </property>
  <property fmtid="{D5CDD505-2E9C-101B-9397-08002B2CF9AE}" pid="5" name="Topic">
    <vt:lpwstr>9;#n/a|62fe7219-0ec3-42ac-964d-70ae5d8291bb</vt:lpwstr>
  </property>
  <property fmtid="{D5CDD505-2E9C-101B-9397-08002B2CF9AE}" pid="6" name="DocumentType">
    <vt:lpwstr>396;#Visual design and branding guidelines|ed9661bd-7ccc-41d4-9af8-6abfbfed620c</vt:lpwstr>
  </property>
  <property fmtid="{D5CDD505-2E9C-101B-9397-08002B2CF9AE}" pid="7" name="GeographicScope">
    <vt:lpwstr/>
  </property>
  <property fmtid="{D5CDD505-2E9C-101B-9397-08002B2CF9AE}" pid="8" name="SystemDTAC">
    <vt:lpwstr/>
  </property>
  <property fmtid="{D5CDD505-2E9C-101B-9397-08002B2CF9AE}" pid="9" name="CriticalForLongTermRetention">
    <vt:lpwstr/>
  </property>
  <property fmtid="{D5CDD505-2E9C-101B-9397-08002B2CF9AE}" pid="10" name="_dlc_DocIdItemGuid">
    <vt:lpwstr>b2fb11e1-7c05-4f08-a4dc-cb9f2852df24</vt:lpwstr>
  </property>
  <property fmtid="{D5CDD505-2E9C-101B-9397-08002B2CF9AE}" pid="11" name="MediaServiceImageTags">
    <vt:lpwstr/>
  </property>
</Properties>
</file>